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62" r:id="rId6"/>
    <p:sldId id="263" r:id="rId7"/>
    <p:sldId id="259" r:id="rId8"/>
    <p:sldId id="268" r:id="rId9"/>
    <p:sldId id="269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2F2"/>
    <a:srgbClr val="9190C4"/>
    <a:srgbClr val="A6A5E1"/>
    <a:srgbClr val="CCDBDD"/>
    <a:srgbClr val="AF98F3"/>
    <a:srgbClr val="A04BEB"/>
    <a:srgbClr val="EBE1E1"/>
    <a:srgbClr val="EBE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376"/>
  </p:normalViewPr>
  <p:slideViewPr>
    <p:cSldViewPr snapToGrid="0">
      <p:cViewPr varScale="1">
        <p:scale>
          <a:sx n="105" d="100"/>
          <a:sy n="105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0:17:07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1397 24575,'19'0'0,"12"0"0,19 0 0,6-3 0,1-3 0,-2-6 0,-6-4 0,0-1 0,-4-1 0,-4 4 0,0 3 0,-2 3 0,0 2 0,1 0 0,-1-3 0,4 3 0,2-3 0,3 0 0,-1-1 0,-3-3 0,-4 1 0,-4-2 0,1-2 0,0 0 0,3-2 0,-2 1 0,-1 0 0,-1-2 0,0 1 0,-1-1 0,0 2 0,-3-1 0,-3 2 0,-3-2 0,-2 1 0,2-1 0,1-2 0,1 1 0,-2 0 0,-3 1 0,-1 1 0,-2-3 0,0-1 0,0 0 0,1 1 0,1 3 0,1 0 0,6-7 0,5-5 0,5-4 0,1 1 0,-4 3 0,-4 6 0,-4 3 0,-2-1 0,1 0 0,0-1 0,1 1 0,-2 2 0,-6 2 0,-5 0 0,-4 0 0,-3-2 0,1-1 0,1-6 0,3-1 0,1-1 0,1 3 0,1 4 0,-2 4 0,-2 2 0,0 3 0,-4 0 0,-1 1 0,-1 0 0,0 0 0,1 0 0,-1 1 0,1 0 0,-3 1 0,-1-2 0,1 0 0,1-2 0,1 0 0,-1 1 0,0 2 0,-1-1 0,-1 0 0,-1 5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0:17:1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0 241 24575,'18'0'0,"10"0"0,14-3 0,5-4 0,-1-4 0,-4-3 0,-2-1 0,-3 0 0,-2-1 0,0 0 0,-3 0 0,-4 0 0,-1 2 0,-5 0 0,1 3 0,0-1 0,0 0 0,-1 1 0,1 2 0,-1 0 0,-5 3 0,-5 0 0,-6 2 0,-8 1 0,-6 3 0,-9 0 0,-3 3 0,-2 4 0,6 3 0,6 1 0,4 0 0,3-1 0,0 2 0,1 3 0,1 4 0,1 2 0,0 2 0,0 0 0,0 0 0,0 3 0,5 4 0,7 4 0,7 5 0,3 0 0,0-2 0,-2-4 0,-2-2 0,0-4 0,-2 0 0,-3-2 0,-2-2 0,-3-3 0,-1-4 0,-2-2 0,-2-8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0:17:1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24575,'0'25'0,"0"1"0,0 5 0,0 1 0,0-5 0,0 0 0,0-1 0,0 3 0,-3 2 0,0 3 0,0-3 0,-3 2 0,2-2 0,-1 2 0,-1-2 0,2 0 0,2 0 0,1-3 0,1-2 0,0-3 0,0 0 0,0 0 0,-3-3 0,0-1 0,0-2 0,0-2 0,3-1 0,0-2 0,0 2 0,0 2 0,0 3 0,0 1 0,0 0 0,0-1 0,0-2 0,0-1 0,0 1 0,0-1 0,3 1 0,-1 1 0,3-2 0,-1-2 0,1 2 0,1-2 0,1 2 0,0 0 0,-1-1 0,2 1 0,0-2 0,2 2 0,1 2 0,-1-2 0,-2-1 0,-2-1 0,-2-2 0,-2-5 0,-1-2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0:17:1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 24575,'-10'11'0,"-1"0"0,0 4 0,-3-2 0,0 2 0,-2 0 0,-1 2 0,-1 0 0,0-1 0,0 1 0,1-2 0,2-1 0,2 0 0,1-2 0,1-1 0,1-1 0,2-2 0,1-2 0,2 0 0,2 1 0,-1 1 0,-1 1 0,0 1 0,-2-3 0,5-3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0:17:2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24575,'9'0'0,"-1"1"0,-1 2 0,-1 1 0,3 1 0,0 1 0,2 2 0,1 0 0,0 3 0,2-2 0,-3 2 0,2 1 0,-2-1 0,1 2 0,1-2 0,2 2 0,-1 1 0,0-1 0,-2-1 0,-2-2 0,-1-2 0,2 2 0,-1-2 0,2 0 0,-2 1 0,-3-1 0,1-1 0,-4 0 0,2-1 0,1-2 0,1 3 0,1 2 0,-2 1 0,2 0 0,1 0 0,-1-1 0,2 0 0,-4 0 0,0-2 0,-4-3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0:17:23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24575,'0'22'0,"0"0"0,0 1 0,0 1 0,0 3 0,0 0 0,1 0 0,2-2 0,2-2 0,0 3 0,2 2 0,-1-1 0,0 0 0,-1-4 0,-2-1 0,2 1 0,-2 0 0,0 0 0,0 0 0,0-1 0,0 1 0,0 0 0,2 0 0,-2-1 0,0 1 0,0 0 0,0 0 0,0 0 0,0-1 0,0 1 0,0 0 0,0 0 0,-1-3 0,-1-4 0,-1-3 0,0-5 0,0 2 0,0 1 0,0 1 0,0 2 0,0 0 0,0 0 0,0 0 0,0 0 0,0 2 0,0 2 0,0-2 0,0-2 0,0-2 0,0-3 0,0 3 0,0-1 0,0 0 0,0 1 0,0-1 0,0 1 0,0-1 0,0-1 0,0 1 0,0-2 0,0 0 0,0-2 0,0 3 0,0-1 0,0 1 0,0 0 0,0-2 0,0-2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0:17:25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0 24575,'-10'6'0,"0"4"0,-2 5 0,-2 2 0,0 2 0,-3 1 0,0 0 0,0 3 0,0-1 0,0 1 0,-1 0 0,3 0 0,-1 0 0,1-2 0,1-1 0,-1-2 0,3-3 0,1-2 0,-1 1 0,3-1 0,0-2 0,6-6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0:17:27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24575,'8'9'0,"5"2"0,4 4 0,2 2 0,-2-3 0,-3 0 0,0-2 0,-2-1 0,-1 1 0,1-1 0,-1 2 0,-1-1 0,0-1 0,1-1 0,3 0 0,2 4 0,0 0 0,-1 0 0,-1 0 0,-3-2 0,-1-2 0,-1-1 0,-3-2 0,2 2 0,0 0 0,0-1 0,0-1 0,-1-1 0,0 0 0,1 0 0,1 2 0,0 0 0,-1 2 0,1-1 0,0 1 0,-2 1 0,2-1 0,-2 1 0,-1 0 0,1-3 0,-2 1 0,-1-5 0,1 1 0,-1 2 0,2 0 0,2 3 0,0 0 0,0 1 0,-4-5 0,-2-2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544DA-243F-2843-B549-99B83BA01B9C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B15E5-F9A6-1940-BE78-4F81C5C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"Hello World! Today I’m excited to present 'Ruhee for Noodle Doodle by Roshni Bhattacharya,' focusing on how I leveraged MySQL to illuminate new pathways for creatively spirited individuals running their own businesses."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15E5-F9A6-1940-BE78-4F81C5CA73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9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Let’s start with a question.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Raise your hands you have that one friend who's creatively spirited and runs a business?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While I’m busy writing precise and neat MySQL code, they’re turning their bright ideas into reality. This presentation is dedicated to those creative spirits and how MySQL supports them.”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(feelings are mine, rhymed by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chatGPT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15E5-F9A6-1940-BE78-4F81C5CA73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97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My goal at NDRB is to provide the support and tools needed to turn creative visions into successful businesses.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With MySQL, I efficiently manage data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to illuminate new pathways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for the creatively spirited.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So I ask her to provide me with whatever data she has.....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15E5-F9A6-1940-BE78-4F81C5CA73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0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15E5-F9A6-1940-BE78-4F81C5CA73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49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Here’s how I extracted and transformed her data using Excel first.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 processed raw data into meaningful tables and sheets.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 gave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item_ids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Print_ids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sale_id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etc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15E5-F9A6-1940-BE78-4F81C5CA7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7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To ensure data accuracy and efficiency in MySQL, I applied normalisation techniques.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process helps in organising data to reduce redundancy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and improve data integrity.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Each table now had only one parameter. 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xl files were converted to csv...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And then re-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formated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ASCII in a new app called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coteditor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so that all this data can be imported to the workbench. Thanks to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stacksoverflow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15E5-F9A6-1940-BE78-4F81C5CA7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7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Here’s the Enhanced Entity-Relationship Diagram created in MySQL Workbench. I created the PKs and FKs and I must say that the words PK and FK took another meaning for me. (PK in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india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means Drunk.. Ha ha!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15E5-F9A6-1940-BE78-4F81C5CA73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05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 was able to dive into the product performance using MySQL data analysis. I was able to uncover the bestselling print, the best-selling item overall, the most profitable item, and also the worst-selling product. I could also explore the event performance with data fetched from MySQL. Understanding these will help her refine her strategies.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15E5-F9A6-1940-BE78-4F81C5CA73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17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Thank you for your time and attention. MySQL has been a powerful tool in my project, and I’m happy to answer any questions you might have about the implementation and findings."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15E5-F9A6-1940-BE78-4F81C5CA73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D2E3-8A22-757B-60E5-4AE6CD8C5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929E7-1235-1564-BB83-5F8EA1C0E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EDF35-860D-691C-DECE-D604698F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7/17/24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D6ED2-E548-D4E2-D6BF-BDD6CC54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B17ED-D573-3E51-9428-CA847DFC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1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DBF6-F832-A923-E8FB-0DCCC5FB7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5C666-71ED-1035-D123-2C56B719E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8A825-8D29-187D-237A-426F2C3D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692A-7316-9F08-ADB7-1C6436A9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45609-C6D4-A39A-D58D-1FB74E82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6257C-DB6A-6725-1B25-4FEEFC692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9B51B-93A8-A075-FBD1-B51E7DD59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1A09-2258-4D5C-E228-DC20A3B8C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6C10C-B3FD-E77D-9FE5-C701AE66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284EA-F707-5C66-F7E3-CF201DA4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9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4432-B48E-B0C7-DF22-0B5FBF5A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2AB5-FE79-A881-3D65-128778EBD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D89B0-3DDA-6A19-2E8A-681D5E17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A8A41-42C2-B1B5-E16E-10C36448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34CD0-3076-5FEE-C5A4-49249470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4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CC80-51A0-7BCF-5E3E-5045D41A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A1C6-7E75-61E7-92BC-AFE9D763B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E33A6-B5AF-F616-45AB-7C38F97B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7/17/24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0A166-507E-A03C-F16B-F6823ED9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80520-FF38-36A0-DA42-01F8BF6E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6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3CD4-4E97-E5E3-8CE2-395F1150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827A-2F03-CA94-C2C2-61583FD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691A0-D548-B755-53E3-3543FE8CE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95A9B-C364-5F3E-E647-D99A2B07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4729F-5AD4-D09F-94B3-B14C6A7D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19DC5-75D9-88CB-C64B-EC56C286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04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2B61-E98A-A7D5-2BC8-E6E9C3DA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14925-0354-5C8F-55C4-D51D87D4E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29328-F42C-FEE4-98EF-D661D6A23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19C1D-3267-5106-AB42-AA2724103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7B9FEC-D533-A4B0-91AA-34648C6CF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8355C-C6D6-27CF-8721-094825B8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7/17/24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AA48F-26AD-4A61-B9B0-E61E233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F19EA-BEE7-3467-0F92-BCA06B2D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63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CE1D-7707-2CEC-DA30-4D59076A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54333-A4D6-7421-1588-7741F3062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28CA3-B6C1-942B-AC9F-7D729075C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F088D-02AC-4A89-0156-F81AA96B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2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AF287-8015-65E3-0674-FEA4771E8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D7738-8311-E83B-3120-2DDA8939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E5394-E134-62C4-41B5-17FD4D2D7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30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91F5-7999-8EFF-449D-ABC3FAE5C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A9FFD-5E3E-BBBF-D2E5-7D43A311F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7BA68-C1D8-05CD-7B5D-B59F498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1D5C8-1A6F-46DF-46A2-9820F7CA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DFA79-75DD-CE8C-E315-39648F4C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97721-42E7-046C-C8B5-1A14107A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41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99F7-93BD-7092-04CA-51C9355F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230CD-1C55-69DB-C309-45F2B31D2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FEED8-9AF4-7433-586D-F2B45F9FD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3525A-4A0E-42EA-D88F-5FEDDE63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EDE55-AA28-3589-B87D-494DC1D2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F67EA-4924-A546-FF15-51935222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1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8A88B-DEFB-566F-2469-5AA55928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C582B-8581-4A4F-8C51-0D105B77C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34D32-99B8-4DFA-BA23-701C67B98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7/17/24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D076A-5170-4BEF-9029-A512380E2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F6E90-C9FB-B5B4-2EA9-EFA31666F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1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6.png"/><Relationship Id="rId19" Type="http://schemas.openxmlformats.org/officeDocument/2006/relationships/customXml" Target="../ink/ink8.xml"/><Relationship Id="rId4" Type="http://schemas.openxmlformats.org/officeDocument/2006/relationships/image" Target="../media/image15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4E1E881-F500-6096-1E68-C6756589F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3911" y="5056250"/>
            <a:ext cx="9024178" cy="1256081"/>
          </a:xfrm>
        </p:spPr>
        <p:txBody>
          <a:bodyPr>
            <a:normAutofit/>
          </a:bodyPr>
          <a:lstStyle/>
          <a:p>
            <a:pPr lvl="2"/>
            <a:r>
              <a:rPr lang="en-US" sz="2800" dirty="0">
                <a:solidFill>
                  <a:schemeClr val="bg1"/>
                </a:solidFill>
              </a:rPr>
              <a:t>Ruhee for Noodle Doodle by Roshni Bhattacharya</a:t>
            </a:r>
          </a:p>
          <a:p>
            <a:pPr lvl="2"/>
            <a:r>
              <a:rPr lang="en-US" sz="2800" dirty="0"/>
              <a:t>MYSQL project for a creative small business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4C038-E501-36CC-3611-25652A1DA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2259" y="545669"/>
            <a:ext cx="4127483" cy="41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3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E44A99-6791-75FD-99C7-07129A7FE31A}"/>
              </a:ext>
            </a:extLst>
          </p:cNvPr>
          <p:cNvSpPr txBox="1"/>
          <p:nvPr/>
        </p:nvSpPr>
        <p:spPr>
          <a:xfrm>
            <a:off x="1204978" y="538817"/>
            <a:ext cx="2271713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Products &amp; Prints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Bestselling Print</a:t>
            </a: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Best Selling Item 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Most Profitable Item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Worst Selling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B9E34-8CEB-5ABD-22F6-37A1948FC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28" b="15459"/>
          <a:stretch/>
        </p:blipFill>
        <p:spPr>
          <a:xfrm>
            <a:off x="4130561" y="538817"/>
            <a:ext cx="5799104" cy="1090315"/>
          </a:xfrm>
          <a:prstGeom prst="rect">
            <a:avLst/>
          </a:prstGeom>
          <a:effectLst>
            <a:softEdge rad="766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D8B34-3B6B-8023-B36B-A5937980B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732" y="1831478"/>
            <a:ext cx="6925538" cy="1371660"/>
          </a:xfrm>
          <a:prstGeom prst="rect">
            <a:avLst/>
          </a:prstGeom>
          <a:solidFill>
            <a:srgbClr val="CCDBDD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EC031-3EA8-DD09-0B5D-2BEA480EB32D}"/>
              </a:ext>
            </a:extLst>
          </p:cNvPr>
          <p:cNvSpPr txBox="1"/>
          <p:nvPr/>
        </p:nvSpPr>
        <p:spPr>
          <a:xfrm>
            <a:off x="1204978" y="3733861"/>
            <a:ext cx="2271713" cy="2585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Events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How much money did I make? 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Most Profitable Item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Comparing three exhibitions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4E8F99-286A-6391-040A-3DB3B5B5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957" y="3733861"/>
            <a:ext cx="7772400" cy="24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2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1F66B-3813-B810-9288-116A00C8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198" y="2682934"/>
            <a:ext cx="10178322" cy="149213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Special thanks to Sama and Gemma!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B5361-AF4B-02D1-83CB-3F3EA58F0EA4}"/>
              </a:ext>
            </a:extLst>
          </p:cNvPr>
          <p:cNvSpPr txBox="1"/>
          <p:nvPr/>
        </p:nvSpPr>
        <p:spPr>
          <a:xfrm>
            <a:off x="3352800" y="6238240"/>
            <a:ext cx="906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artists were harmed during the  making of this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8997E-1096-C0F6-795D-5FBD21BA9437}"/>
              </a:ext>
            </a:extLst>
          </p:cNvPr>
          <p:cNvSpPr txBox="1"/>
          <p:nvPr/>
        </p:nvSpPr>
        <p:spPr>
          <a:xfrm>
            <a:off x="2237198" y="1482605"/>
            <a:ext cx="859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 would like to make a Dashboard on Power BI with this Data</a:t>
            </a:r>
          </a:p>
        </p:txBody>
      </p:sp>
    </p:spTree>
    <p:extLst>
      <p:ext uri="{BB962C8B-B14F-4D97-AF65-F5344CB8AC3E}">
        <p14:creationId xmlns:p14="http://schemas.microsoft.com/office/powerpoint/2010/main" val="6763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5E1">
            <a:alpha val="8501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01506-4E26-CFEB-4765-7DBEBF5E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2" b="17500"/>
          <a:stretch/>
        </p:blipFill>
        <p:spPr>
          <a:xfrm>
            <a:off x="2661533" y="149389"/>
            <a:ext cx="3037161" cy="304487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9D5FF-34E6-F8CE-F2CC-40AEA32D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61" y="2752141"/>
            <a:ext cx="3946453" cy="3956470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B6B760-0217-C925-F769-659474D8FA3A}"/>
              </a:ext>
            </a:extLst>
          </p:cNvPr>
          <p:cNvSpPr txBox="1"/>
          <p:nvPr/>
        </p:nvSpPr>
        <p:spPr>
          <a:xfrm>
            <a:off x="5957455" y="3960168"/>
            <a:ext cx="6234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u="none" strike="noStrike" dirty="0">
                <a:solidFill>
                  <a:schemeClr val="bg1"/>
                </a:solidFill>
                <a:effectLst/>
                <a:cs typeface="Apple Chancery" panose="03020702040506060504" pitchFamily="66" charset="-79"/>
              </a:rPr>
              <a:t>While I’m writing the code, precise and neat, </a:t>
            </a:r>
          </a:p>
          <a:p>
            <a:r>
              <a:rPr lang="en-GB" sz="2400" b="0" i="0" u="none" strike="noStrike" dirty="0">
                <a:solidFill>
                  <a:schemeClr val="bg1"/>
                </a:solidFill>
                <a:effectLst/>
                <a:cs typeface="Apple Chancery" panose="03020702040506060504" pitchFamily="66" charset="-79"/>
              </a:rPr>
              <a:t>The spirited owner’s having a creative treat. Roaming around with ideas so bright, </a:t>
            </a:r>
          </a:p>
          <a:p>
            <a:r>
              <a:rPr lang="en-GB" sz="2400" b="0" i="0" u="none" strike="noStrike" dirty="0">
                <a:solidFill>
                  <a:schemeClr val="bg1"/>
                </a:solidFill>
                <a:effectLst/>
                <a:cs typeface="Apple Chancery" panose="03020702040506060504" pitchFamily="66" charset="-79"/>
              </a:rPr>
              <a:t>Turning visions to reality with pure delight. </a:t>
            </a:r>
          </a:p>
          <a:p>
            <a:r>
              <a:rPr lang="en-GB" sz="2400" dirty="0">
                <a:solidFill>
                  <a:schemeClr val="bg1"/>
                </a:solidFill>
                <a:cs typeface="Apple Chancery" panose="03020702040506060504" pitchFamily="66" charset="-79"/>
              </a:rPr>
              <a:t>                                     </a:t>
            </a:r>
            <a:endParaRPr lang="en-US" sz="2400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B852C36-4956-D087-7281-69F04103DDD3}"/>
              </a:ext>
            </a:extLst>
          </p:cNvPr>
          <p:cNvSpPr txBox="1">
            <a:spLocks/>
          </p:cNvSpPr>
          <p:nvPr/>
        </p:nvSpPr>
        <p:spPr>
          <a:xfrm>
            <a:off x="9315941" y="6337472"/>
            <a:ext cx="8045373" cy="742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Ruhee for NDRB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FE103-287C-F370-F85B-48D601EDDA0C}"/>
              </a:ext>
            </a:extLst>
          </p:cNvPr>
          <p:cNvSpPr txBox="1"/>
          <p:nvPr/>
        </p:nvSpPr>
        <p:spPr>
          <a:xfrm>
            <a:off x="5591675" y="965438"/>
            <a:ext cx="647228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"Do </a:t>
            </a:r>
            <a:r>
              <a:rPr lang="en-GB" sz="4400" b="0" i="0" u="none" strike="noStrike" dirty="0">
                <a:solidFill>
                  <a:srgbClr val="000000"/>
                </a:solidFill>
                <a:effectLst/>
              </a:rPr>
              <a:t>you</a:t>
            </a:r>
            <a:r>
              <a:rPr lang="en-GB" sz="4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have that one friend who's creatively spirited and runs a business?"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608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8F4E-897A-A99A-815B-67200B34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89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My first meeting understand what MySQL can do for her small business</a:t>
            </a:r>
            <a:br>
              <a:rPr lang="en-GB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C5144-5D86-6DEA-8DF5-1DAA34C5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451"/>
            <a:ext cx="10178322" cy="4500824"/>
          </a:xfrm>
        </p:spPr>
        <p:txBody>
          <a:bodyPr/>
          <a:lstStyle/>
          <a:p>
            <a:pPr marL="0" indent="0">
              <a:buNone/>
            </a:pP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7C91C-1D8B-8734-C32F-D1E3B6A4D646}"/>
              </a:ext>
            </a:extLst>
          </p:cNvPr>
          <p:cNvSpPr txBox="1"/>
          <p:nvPr/>
        </p:nvSpPr>
        <p:spPr>
          <a:xfrm>
            <a:off x="1933847" y="2579652"/>
            <a:ext cx="2271713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Products &amp; Prints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Bestselling Print</a:t>
            </a: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Best Selling Item 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Most Profitable Item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Worst Selling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1892-DE0F-16C4-BD1E-C9793C3F67A1}"/>
              </a:ext>
            </a:extLst>
          </p:cNvPr>
          <p:cNvSpPr txBox="1"/>
          <p:nvPr/>
        </p:nvSpPr>
        <p:spPr>
          <a:xfrm>
            <a:off x="4887728" y="2579652"/>
            <a:ext cx="2271713" cy="2585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Events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How much money did I make? 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Most Profitable Item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Comparing three exhibitions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5BD0D-A9F4-D8C6-E96D-680F73503103}"/>
              </a:ext>
            </a:extLst>
          </p:cNvPr>
          <p:cNvSpPr txBox="1"/>
          <p:nvPr/>
        </p:nvSpPr>
        <p:spPr>
          <a:xfrm>
            <a:off x="7841609" y="2579652"/>
            <a:ext cx="2271713" cy="2616101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Financials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How much Money did in make in a month/qtr. from all the sources?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47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856285B-E2A7-071E-0DA4-2BA27F265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9713">
            <a:off x="4776058" y="2496685"/>
            <a:ext cx="2341924" cy="416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2E965-78CC-F8F9-DB32-46F48283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296" y="-87603"/>
            <a:ext cx="10515600" cy="1325563"/>
          </a:xfrm>
        </p:spPr>
        <p:txBody>
          <a:bodyPr/>
          <a:lstStyle/>
          <a:p>
            <a:r>
              <a:rPr lang="en-US" dirty="0"/>
              <a:t>This is the data I get!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73A6F-1E56-0427-0375-924228DD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18940">
            <a:off x="1041453" y="1240933"/>
            <a:ext cx="2632797" cy="365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3A181-E8BF-F816-CC1F-ED74CBEC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333" y="3170083"/>
            <a:ext cx="2737744" cy="3650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868D92-CE1F-1914-D163-5BF639846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951" y="1010481"/>
            <a:ext cx="2737744" cy="3650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E2C9D-9C0B-6AA5-97A0-B659E90AF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34641">
            <a:off x="3150163" y="1656534"/>
            <a:ext cx="2737744" cy="3650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DA6DE-0981-9B84-31BA-551F8071B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786" y="2812937"/>
            <a:ext cx="1683713" cy="3650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A9E97-35F0-6E6C-5C6B-E20188ACF1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9954" y="112794"/>
            <a:ext cx="1683713" cy="3650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3FD8DF-62E5-CEC5-877A-86E5D3273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212112">
            <a:off x="7145493" y="1240932"/>
            <a:ext cx="2053308" cy="3650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89539F-C876-5068-F0B6-8718899FDA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512566">
            <a:off x="9080403" y="2866070"/>
            <a:ext cx="2053308" cy="36503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C1C417-2943-D507-76D1-CF9243CADD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104" y="179279"/>
            <a:ext cx="1046424" cy="8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4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A745ACA-079E-22FF-9536-6754DDA3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1273800"/>
            <a:ext cx="7772400" cy="378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3C695D-437A-2C41-3927-3353FCD1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50363"/>
            <a:ext cx="10515600" cy="1325563"/>
          </a:xfrm>
        </p:spPr>
        <p:txBody>
          <a:bodyPr/>
          <a:lstStyle/>
          <a:p>
            <a:r>
              <a:rPr lang="en-US" dirty="0"/>
              <a:t>and converted to this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D6855-1B9F-ECA3-19B4-524782185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680" y="3201181"/>
            <a:ext cx="7772400" cy="3196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BD8F7CF-0B1E-FA65-2433-992678565DF1}"/>
                  </a:ext>
                </a:extLst>
              </p14:cNvPr>
              <p14:cNvContentPartPr/>
              <p14:nvPr/>
            </p14:nvContentPartPr>
            <p14:xfrm>
              <a:off x="3990600" y="5923507"/>
              <a:ext cx="829440" cy="502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BD8F7CF-0B1E-FA65-2433-992678565D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1960" y="5914867"/>
                <a:ext cx="84708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0CB9A14-22E6-CDA0-CB7A-D51A9AF09C23}"/>
                  </a:ext>
                </a:extLst>
              </p14:cNvPr>
              <p14:cNvContentPartPr/>
              <p14:nvPr/>
            </p14:nvContentPartPr>
            <p14:xfrm>
              <a:off x="4671000" y="5918467"/>
              <a:ext cx="267120" cy="223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0CB9A14-22E6-CDA0-CB7A-D51A9AF09C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62000" y="5909827"/>
                <a:ext cx="284760" cy="24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0CC2B61-A027-4E04-B050-D1F1135F5146}"/>
              </a:ext>
            </a:extLst>
          </p:cNvPr>
          <p:cNvGrpSpPr/>
          <p:nvPr/>
        </p:nvGrpSpPr>
        <p:grpSpPr>
          <a:xfrm>
            <a:off x="6522480" y="5968867"/>
            <a:ext cx="272160" cy="424440"/>
            <a:chOff x="6522480" y="5968867"/>
            <a:chExt cx="27216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0A506C-9DD6-4479-09B9-75D7AAC991B3}"/>
                    </a:ext>
                  </a:extLst>
                </p14:cNvPr>
                <p14:cNvContentPartPr/>
                <p14:nvPr/>
              </p14:nvContentPartPr>
              <p14:xfrm>
                <a:off x="6614280" y="5968867"/>
                <a:ext cx="40680" cy="424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0A506C-9DD6-4479-09B9-75D7AAC991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05280" y="5959867"/>
                  <a:ext cx="58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872D07-D9F6-ADCC-71C8-774DE916C307}"/>
                    </a:ext>
                  </a:extLst>
                </p14:cNvPr>
                <p14:cNvContentPartPr/>
                <p14:nvPr/>
              </p14:nvContentPartPr>
              <p14:xfrm>
                <a:off x="6522480" y="5982907"/>
                <a:ext cx="98640" cy="10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872D07-D9F6-ADCC-71C8-774DE916C3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3840" y="5974267"/>
                  <a:ext cx="116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8DD10F-D3C4-47A5-10F1-8B3843FDC7C5}"/>
                    </a:ext>
                  </a:extLst>
                </p14:cNvPr>
                <p14:cNvContentPartPr/>
                <p14:nvPr/>
              </p14:nvContentPartPr>
              <p14:xfrm>
                <a:off x="6654960" y="5984347"/>
                <a:ext cx="139680" cy="121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8DD10F-D3C4-47A5-10F1-8B3843FDC7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5960" y="5975347"/>
                  <a:ext cx="1573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5F0E1A-2E9D-0944-347B-9CA71842AA52}"/>
              </a:ext>
            </a:extLst>
          </p:cNvPr>
          <p:cNvGrpSpPr/>
          <p:nvPr/>
        </p:nvGrpSpPr>
        <p:grpSpPr>
          <a:xfrm>
            <a:off x="7475400" y="5952307"/>
            <a:ext cx="299520" cy="428400"/>
            <a:chOff x="7475400" y="5952307"/>
            <a:chExt cx="29952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4AC83E-F94F-A934-7C81-17C8386C44FC}"/>
                    </a:ext>
                  </a:extLst>
                </p14:cNvPr>
                <p14:cNvContentPartPr/>
                <p14:nvPr/>
              </p14:nvContentPartPr>
              <p14:xfrm>
                <a:off x="7581600" y="5952307"/>
                <a:ext cx="36000" cy="42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4AC83E-F94F-A934-7C81-17C8386C44F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72600" y="5943307"/>
                  <a:ext cx="53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4E50A3-DCDA-9E2A-EDD9-A5C02A45E47C}"/>
                    </a:ext>
                  </a:extLst>
                </p14:cNvPr>
                <p14:cNvContentPartPr/>
                <p14:nvPr/>
              </p14:nvContentPartPr>
              <p14:xfrm>
                <a:off x="7475400" y="5990107"/>
                <a:ext cx="107280" cy="136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4E50A3-DCDA-9E2A-EDD9-A5C02A45E4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66760" y="5981107"/>
                  <a:ext cx="124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E1B37C6-A8FE-24B4-64B7-1A7FF81DA8E9}"/>
                    </a:ext>
                  </a:extLst>
                </p14:cNvPr>
                <p14:cNvContentPartPr/>
                <p14:nvPr/>
              </p14:nvContentPartPr>
              <p14:xfrm>
                <a:off x="7602840" y="5989387"/>
                <a:ext cx="172080" cy="17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E1B37C6-A8FE-24B4-64B7-1A7FF81DA8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93840" y="5980387"/>
                  <a:ext cx="189720" cy="19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40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8A72C6-E0E3-5F3D-9A3E-D69B19D4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67" y="133602"/>
            <a:ext cx="4635500" cy="1054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F273792-E778-C13D-D306-06599F7F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07" y="248477"/>
            <a:ext cx="10515600" cy="1325563"/>
          </a:xfrm>
        </p:spPr>
        <p:txBody>
          <a:bodyPr/>
          <a:lstStyle/>
          <a:p>
            <a:r>
              <a:rPr lang="en-US" dirty="0"/>
              <a:t>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AE65B-69AD-EF13-0A29-C682F5E6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1436485"/>
            <a:ext cx="4510329" cy="1992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E64BA8-600B-7267-6C49-D2D248E18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903" y="1436485"/>
            <a:ext cx="5156200" cy="1968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479923-9F82-1EC1-DAA2-40451DD13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68" y="3602574"/>
            <a:ext cx="4510329" cy="14402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FD1FD0-EFBD-7580-B18B-2EE6771C6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9579" y="4846233"/>
            <a:ext cx="7772400" cy="1763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66BE95-E7F8-3563-00C1-A7A543E5C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603" y="3509798"/>
            <a:ext cx="6295750" cy="12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1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8690-5787-4DE8-887E-FD90B71C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98" y="2682934"/>
            <a:ext cx="10178322" cy="1492132"/>
          </a:xfrm>
        </p:spPr>
        <p:txBody>
          <a:bodyPr>
            <a:normAutofit/>
          </a:bodyPr>
          <a:lstStyle/>
          <a:p>
            <a:r>
              <a:rPr lang="en-US" b="1" dirty="0"/>
              <a:t>EER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6C878E-F5CC-6DF5-8086-1BEBBBA5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16" y="534031"/>
            <a:ext cx="7137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0AE0-C650-D56D-6DBE-43EB8829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Core 1 : Using any type of the joins create a view that combines multiple tables in a logical way</a:t>
            </a:r>
            <a:br>
              <a:rPr lang="en-US" sz="2200" dirty="0"/>
            </a:br>
            <a:r>
              <a:rPr lang="en-US" sz="2200" dirty="0"/>
              <a:t>Join </a:t>
            </a:r>
            <a:r>
              <a:rPr lang="en-US" sz="2200" dirty="0" err="1"/>
              <a:t>cost_exhibition</a:t>
            </a:r>
            <a:r>
              <a:rPr lang="en-US" sz="2200" dirty="0"/>
              <a:t> &amp; </a:t>
            </a:r>
            <a:r>
              <a:rPr lang="en-US" sz="2200" dirty="0" err="1"/>
              <a:t>exhibition_detail</a:t>
            </a:r>
            <a:r>
              <a:rPr lang="en-US" sz="2200" dirty="0"/>
              <a:t> to see all expenditure details related to Chennai art and flea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0395E-D830-13A2-0C87-23829FFE4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9731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F1F582-1A1A-DFE3-9828-739DC19E13F6}"/>
              </a:ext>
            </a:extLst>
          </p:cNvPr>
          <p:cNvSpPr/>
          <p:nvPr/>
        </p:nvSpPr>
        <p:spPr>
          <a:xfrm>
            <a:off x="821270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9A3802-E763-A820-D420-834B6256DCCD}"/>
              </a:ext>
            </a:extLst>
          </p:cNvPr>
          <p:cNvSpPr/>
          <p:nvPr/>
        </p:nvSpPr>
        <p:spPr>
          <a:xfrm>
            <a:off x="1696158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42B132-B524-FC75-35D1-C43B9E3F72C6}"/>
              </a:ext>
            </a:extLst>
          </p:cNvPr>
          <p:cNvSpPr/>
          <p:nvPr/>
        </p:nvSpPr>
        <p:spPr>
          <a:xfrm>
            <a:off x="2644424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FCA591-5F44-DCEF-B69B-70AE4E23F8DF}"/>
              </a:ext>
            </a:extLst>
          </p:cNvPr>
          <p:cNvSpPr/>
          <p:nvPr/>
        </p:nvSpPr>
        <p:spPr>
          <a:xfrm>
            <a:off x="3541698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795F-3B04-53CF-D263-CE2D0D7C9848}"/>
              </a:ext>
            </a:extLst>
          </p:cNvPr>
          <p:cNvSpPr/>
          <p:nvPr/>
        </p:nvSpPr>
        <p:spPr>
          <a:xfrm>
            <a:off x="4435078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AA310A-9191-2939-4CE2-91ADA3D7902C}"/>
              </a:ext>
            </a:extLst>
          </p:cNvPr>
          <p:cNvSpPr/>
          <p:nvPr/>
        </p:nvSpPr>
        <p:spPr>
          <a:xfrm>
            <a:off x="5309966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9AC3BC-E298-20A4-4916-E679F1C3ACDB}"/>
              </a:ext>
            </a:extLst>
          </p:cNvPr>
          <p:cNvSpPr/>
          <p:nvPr/>
        </p:nvSpPr>
        <p:spPr>
          <a:xfrm>
            <a:off x="6344355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1F4C32-9823-E517-B909-1D97175DAC33}"/>
              </a:ext>
            </a:extLst>
          </p:cNvPr>
          <p:cNvSpPr/>
          <p:nvPr/>
        </p:nvSpPr>
        <p:spPr>
          <a:xfrm>
            <a:off x="7230533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54F523-CD27-8D77-B634-406AFD063DDE}"/>
              </a:ext>
            </a:extLst>
          </p:cNvPr>
          <p:cNvSpPr/>
          <p:nvPr/>
        </p:nvSpPr>
        <p:spPr>
          <a:xfrm>
            <a:off x="8105421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D18C4-FFED-E4A7-BD12-B45743C8B3F3}"/>
              </a:ext>
            </a:extLst>
          </p:cNvPr>
          <p:cNvSpPr/>
          <p:nvPr/>
        </p:nvSpPr>
        <p:spPr>
          <a:xfrm>
            <a:off x="9064976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002B5D-7864-B5BE-A80A-FD4091C0BCBB}"/>
              </a:ext>
            </a:extLst>
          </p:cNvPr>
          <p:cNvSpPr/>
          <p:nvPr/>
        </p:nvSpPr>
        <p:spPr>
          <a:xfrm>
            <a:off x="9973731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A9C4C3-9089-674A-6F5F-1391133BA0E4}"/>
              </a:ext>
            </a:extLst>
          </p:cNvPr>
          <p:cNvSpPr/>
          <p:nvPr/>
        </p:nvSpPr>
        <p:spPr>
          <a:xfrm>
            <a:off x="10814753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6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13F8-C4C6-6D90-E3DC-B6D059B070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Core 1: Using any type of the join create a view that combines multiple tables in a logical way</a:t>
            </a:r>
            <a:br>
              <a:rPr lang="en-US" sz="2000" dirty="0"/>
            </a:br>
            <a:r>
              <a:rPr lang="en-US" sz="1800" b="1" dirty="0"/>
              <a:t>Join ‘</a:t>
            </a:r>
            <a:r>
              <a:rPr lang="en-US" sz="1800" b="1" dirty="0" err="1"/>
              <a:t>cost_exhibition</a:t>
            </a:r>
            <a:r>
              <a:rPr lang="en-US" sz="1800" b="1" dirty="0"/>
              <a:t>’ &amp; ‘</a:t>
            </a:r>
            <a:r>
              <a:rPr lang="en-US" sz="1800" b="1" dirty="0" err="1"/>
              <a:t>exhibition_detail</a:t>
            </a:r>
            <a:r>
              <a:rPr lang="en-US" sz="1800" b="1" dirty="0"/>
              <a:t>’ to see all expenditure details related to Chennai art and flea</a:t>
            </a: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55399-7260-598A-8972-898EECC2A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5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F6EF0-B1D6-1FF6-0ADD-7C8B00864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55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61FA9B-E871-25E9-C1BE-E27095B06AF9}"/>
              </a:ext>
            </a:extLst>
          </p:cNvPr>
          <p:cNvSpPr/>
          <p:nvPr/>
        </p:nvSpPr>
        <p:spPr>
          <a:xfrm>
            <a:off x="821270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6C56C6-CC5D-E0A0-18E6-428DC8BBA7C3}"/>
              </a:ext>
            </a:extLst>
          </p:cNvPr>
          <p:cNvSpPr/>
          <p:nvPr/>
        </p:nvSpPr>
        <p:spPr>
          <a:xfrm>
            <a:off x="1696158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7E7CE1-8DB3-5237-A15B-07E04647A6ED}"/>
              </a:ext>
            </a:extLst>
          </p:cNvPr>
          <p:cNvSpPr/>
          <p:nvPr/>
        </p:nvSpPr>
        <p:spPr>
          <a:xfrm>
            <a:off x="2644424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12CF56-8D62-FACD-B1FF-F3A13255A4C6}"/>
              </a:ext>
            </a:extLst>
          </p:cNvPr>
          <p:cNvSpPr/>
          <p:nvPr/>
        </p:nvSpPr>
        <p:spPr>
          <a:xfrm>
            <a:off x="3541698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5C1D3B-C40C-2E7C-D779-83B10E545D07}"/>
              </a:ext>
            </a:extLst>
          </p:cNvPr>
          <p:cNvSpPr/>
          <p:nvPr/>
        </p:nvSpPr>
        <p:spPr>
          <a:xfrm>
            <a:off x="4435078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0E87F1-8912-CDE7-3AA9-E7BBDAA8E481}"/>
              </a:ext>
            </a:extLst>
          </p:cNvPr>
          <p:cNvSpPr/>
          <p:nvPr/>
        </p:nvSpPr>
        <p:spPr>
          <a:xfrm>
            <a:off x="5309966" y="6002250"/>
            <a:ext cx="609600" cy="585081"/>
          </a:xfrm>
          <a:prstGeom prst="ellipse">
            <a:avLst/>
          </a:prstGeom>
          <a:solidFill>
            <a:srgbClr val="B3B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E87207-6087-1C8E-1734-A5CB5BE0C7BD}"/>
              </a:ext>
            </a:extLst>
          </p:cNvPr>
          <p:cNvSpPr/>
          <p:nvPr/>
        </p:nvSpPr>
        <p:spPr>
          <a:xfrm>
            <a:off x="6344355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B869AD-2600-ADE6-6E6B-8600B5C71956}"/>
              </a:ext>
            </a:extLst>
          </p:cNvPr>
          <p:cNvSpPr/>
          <p:nvPr/>
        </p:nvSpPr>
        <p:spPr>
          <a:xfrm>
            <a:off x="7230533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8CC101-C8F0-A6A5-AD34-F70C8D0AA193}"/>
              </a:ext>
            </a:extLst>
          </p:cNvPr>
          <p:cNvSpPr/>
          <p:nvPr/>
        </p:nvSpPr>
        <p:spPr>
          <a:xfrm>
            <a:off x="8105421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88E279-6DE6-F595-66C5-18C320967FCA}"/>
              </a:ext>
            </a:extLst>
          </p:cNvPr>
          <p:cNvSpPr/>
          <p:nvPr/>
        </p:nvSpPr>
        <p:spPr>
          <a:xfrm>
            <a:off x="9064976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3ADEDA-BE73-D9B7-75C1-9A43EA1DD5AD}"/>
              </a:ext>
            </a:extLst>
          </p:cNvPr>
          <p:cNvSpPr/>
          <p:nvPr/>
        </p:nvSpPr>
        <p:spPr>
          <a:xfrm>
            <a:off x="9973731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F0C82B-D988-3A1E-03C2-B92978A4797E}"/>
              </a:ext>
            </a:extLst>
          </p:cNvPr>
          <p:cNvSpPr/>
          <p:nvPr/>
        </p:nvSpPr>
        <p:spPr>
          <a:xfrm>
            <a:off x="10814753" y="6002250"/>
            <a:ext cx="609600" cy="585081"/>
          </a:xfrm>
          <a:prstGeom prst="ellipse">
            <a:avLst/>
          </a:prstGeom>
          <a:solidFill>
            <a:srgbClr val="9190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4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10833</TotalTime>
  <Words>706</Words>
  <Application>Microsoft Macintosh PowerPoint</Application>
  <PresentationFormat>Widescreen</PresentationFormat>
  <Paragraphs>119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-webkit-standard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My first meeting understand what MySQL can do for her small business </vt:lpstr>
      <vt:lpstr>This is the data I get!</vt:lpstr>
      <vt:lpstr>and converted to this </vt:lpstr>
      <vt:lpstr>NORMALIZATION</vt:lpstr>
      <vt:lpstr>EER DIAGRAM</vt:lpstr>
      <vt:lpstr>Core 1 : Using any type of the joins create a view that combines multiple tables in a logical way Join cost_exhibition &amp; exhibition_detail to see all expenditure details related to Chennai art and flea</vt:lpstr>
      <vt:lpstr>Core 1: Using any type of the join create a view that combines multiple tables in a logical way Join ‘cost_exhibition’ &amp; ‘exhibition_detail’ to see all expenditure details related to Chennai art and flea</vt:lpstr>
      <vt:lpstr>PowerPoint Presentation</vt:lpstr>
      <vt:lpstr>  Special thanks to Sama and Gemma!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 Small Businesses</dc:title>
  <dc:creator>Microsoft Office User</dc:creator>
  <cp:lastModifiedBy>Microsoft Office User</cp:lastModifiedBy>
  <cp:revision>7</cp:revision>
  <dcterms:created xsi:type="dcterms:W3CDTF">2024-05-01T12:21:41Z</dcterms:created>
  <dcterms:modified xsi:type="dcterms:W3CDTF">2024-07-17T21:03:15Z</dcterms:modified>
</cp:coreProperties>
</file>